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8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B7DC-143D-4673-86A1-CDE08639D72A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C137-D583-4E6D-AE46-583D6BE1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8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B7DC-143D-4673-86A1-CDE08639D72A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C137-D583-4E6D-AE46-583D6BE1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9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B7DC-143D-4673-86A1-CDE08639D72A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C137-D583-4E6D-AE46-583D6BE1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4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B7DC-143D-4673-86A1-CDE08639D72A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C137-D583-4E6D-AE46-583D6BE1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7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B7DC-143D-4673-86A1-CDE08639D72A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C137-D583-4E6D-AE46-583D6BE1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0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B7DC-143D-4673-86A1-CDE08639D72A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C137-D583-4E6D-AE46-583D6BE1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6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B7DC-143D-4673-86A1-CDE08639D72A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C137-D583-4E6D-AE46-583D6BE1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3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B7DC-143D-4673-86A1-CDE08639D72A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C137-D583-4E6D-AE46-583D6BE1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9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B7DC-143D-4673-86A1-CDE08639D72A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C137-D583-4E6D-AE46-583D6BE1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8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B7DC-143D-4673-86A1-CDE08639D72A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C137-D583-4E6D-AE46-583D6BE1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9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B7DC-143D-4673-86A1-CDE08639D72A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C137-D583-4E6D-AE46-583D6BE1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4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5B7DC-143D-4673-86A1-CDE08639D72A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5C137-D583-4E6D-AE46-583D6BE1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8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com/url?sa=i&amp;rct=j&amp;q=In+a+balanced+equation,+coefficient&amp;source=images&amp;cd=&amp;cad=rja&amp;docid=qhm50odl1X1A0M&amp;tbnid=H0JdbPwD1hFpPM:&amp;ved=0CAUQjRw&amp;url=http://www.mikeblaber.org/oldwine/chm1045/notes/Stoich/Equation/Stoich01.htm&amp;ei=ZP4QUfvHJMa50QGZ4YCYBA&amp;bvm=bv.41867550,d.dmQ&amp;psig=AFQjCNGS3-1JDqvaXPKgv5Ps-Yf8OEP6-Q&amp;ust=136015459407033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law+of+conservation+of+matter+&amp;source=images&amp;cd=&amp;cad=rja&amp;docid=FKo9dr6Lh94RiM&amp;tbnid=g24lXphMG1kkJM:&amp;ved=0CAUQjRw&amp;url=http://innovations.oise.utoronto.ca/science/index.php/Law_of_the_Conservation_of_Matter&amp;ei=Af4QUey-J-SL0QGGqoCgCg&amp;bvm=bv.41867550,d.dmQ&amp;psig=AFQjCNHrbOTmwsJmDsEHpmy8i0ONvn8WuA&amp;ust=136015448287428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Chemical Reactions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ANd9GcTuvBB9fafhUInSSUZF4AfAtgm5OwOfE37RuiM8dFBBaYFHnIFr3LSm31m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" y="242455"/>
            <a:ext cx="394011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500px-Chemical_rea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" t="4813" r="5066" b="8022"/>
          <a:stretch>
            <a:fillRect/>
          </a:stretch>
        </p:blipFill>
        <p:spPr bwMode="auto">
          <a:xfrm>
            <a:off x="5334000" y="413905"/>
            <a:ext cx="3606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hemical reactions involve making new combinations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29972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220px-Electrolys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259" y="4572000"/>
            <a:ext cx="20955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7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Balancing Chemical Equations.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5720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Chemical </a:t>
            </a:r>
            <a:r>
              <a:rPr lang="en-US" dirty="0"/>
              <a:t>equations must show that matter is conserved during a chemical reaction. Such an equation is called a balanced equation.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1" t="19697" r="16618" b="55682"/>
          <a:stretch/>
        </p:blipFill>
        <p:spPr bwMode="auto">
          <a:xfrm>
            <a:off x="4662054" y="1447800"/>
            <a:ext cx="4468091" cy="180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4" t="47159" r="16904" b="11364"/>
          <a:stretch/>
        </p:blipFill>
        <p:spPr bwMode="auto">
          <a:xfrm>
            <a:off x="4530436" y="3823855"/>
            <a:ext cx="4613564" cy="303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7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Balancing Chemical Equations.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r>
              <a:rPr lang="en-US" dirty="0" smtClean="0"/>
              <a:t>To </a:t>
            </a:r>
            <a:r>
              <a:rPr lang="en-US" dirty="0"/>
              <a:t>balance an equation you must find the correct coefficients for the chemical formulas in the skeletal equations. A </a:t>
            </a:r>
            <a:r>
              <a:rPr lang="en-US" b="1"/>
              <a:t>coefficient</a:t>
            </a:r>
            <a:r>
              <a:rPr lang="en-US"/>
              <a:t> </a:t>
            </a:r>
            <a:r>
              <a:rPr lang="en-US" smtClean="0"/>
              <a:t>in </a:t>
            </a:r>
            <a:r>
              <a:rPr lang="en-US" dirty="0"/>
              <a:t>a chemical equation is the number written in </a:t>
            </a:r>
            <a:r>
              <a:rPr lang="en-US" b="1" dirty="0"/>
              <a:t>front</a:t>
            </a:r>
            <a:r>
              <a:rPr lang="en-US" dirty="0"/>
              <a:t> of a reactant or product.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Balancing Chemical Equations.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r>
              <a:rPr lang="en-US" dirty="0" smtClean="0"/>
              <a:t>Coefficients </a:t>
            </a:r>
            <a:r>
              <a:rPr lang="en-US" dirty="0"/>
              <a:t>are whole numbers and are not written if the value is 1. In a balanced equation, coefficient is the lowest whole-number ratio of the amounts of all the reactants and products.</a:t>
            </a:r>
          </a:p>
          <a:p>
            <a:endParaRPr lang="en-US" dirty="0"/>
          </a:p>
        </p:txBody>
      </p:sp>
      <p:pic>
        <p:nvPicPr>
          <p:cNvPr id="3074" name="Picture 2" descr="http://www.mikeblaber.org/oldwine/chm1045/notes/Stoich/Equation/coeff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42746"/>
            <a:ext cx="4114800" cy="301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7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Steps for Balancing Equations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1</a:t>
            </a:r>
            <a:r>
              <a:rPr lang="en-US" b="1" dirty="0"/>
              <a:t>. Write the skeletal equation for the reaction.</a:t>
            </a:r>
            <a:endParaRPr lang="en-US" dirty="0"/>
          </a:p>
          <a:p>
            <a:r>
              <a:rPr lang="en-US" b="1" dirty="0"/>
              <a:t>2. Count the atoms of the elements in the reactants.</a:t>
            </a:r>
            <a:endParaRPr lang="en-US" dirty="0"/>
          </a:p>
          <a:p>
            <a:r>
              <a:rPr lang="en-US" b="1" dirty="0"/>
              <a:t>3. Count the elements in the products.</a:t>
            </a:r>
            <a:endParaRPr lang="en-US" dirty="0"/>
          </a:p>
          <a:p>
            <a:r>
              <a:rPr lang="en-US" b="1" dirty="0"/>
              <a:t>4. Change the coefficients to make the number of atoms of each element equal on both </a:t>
            </a:r>
            <a:endParaRPr lang="en-US" dirty="0"/>
          </a:p>
          <a:p>
            <a:r>
              <a:rPr lang="en-US" b="1" dirty="0"/>
              <a:t>     sides of the equation.</a:t>
            </a:r>
            <a:endParaRPr lang="en-US" dirty="0"/>
          </a:p>
          <a:p>
            <a:r>
              <a:rPr lang="en-US" b="1" dirty="0"/>
              <a:t>5. Write the coefficients in their lowest possible ratio.</a:t>
            </a:r>
            <a:endParaRPr lang="en-US" dirty="0"/>
          </a:p>
          <a:p>
            <a:r>
              <a:rPr lang="en-US" b="1" dirty="0"/>
              <a:t>6. Check your work.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Steps for Balancing Equations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</a:t>
            </a:r>
            <a:r>
              <a:rPr lang="en-US" b="1" dirty="0"/>
              <a:t>. Write the skeletal equation for the reaction.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42994" r="31108" b="37688"/>
          <a:stretch/>
        </p:blipFill>
        <p:spPr bwMode="auto">
          <a:xfrm>
            <a:off x="381000" y="3138055"/>
            <a:ext cx="8343973" cy="211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251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Steps for Balancing Equations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</a:t>
            </a:r>
            <a:r>
              <a:rPr lang="en-US" b="1" dirty="0"/>
              <a:t>. Count the atoms of the elements in the reactants.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0" t="73106" r="46663" b="19034"/>
          <a:stretch/>
        </p:blipFill>
        <p:spPr bwMode="auto">
          <a:xfrm>
            <a:off x="1524000" y="3124200"/>
            <a:ext cx="5584042" cy="122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251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Steps for Balancing Equations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3</a:t>
            </a:r>
            <a:r>
              <a:rPr lang="en-US" b="1" dirty="0"/>
              <a:t>. Count the elements in the products.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4" t="86647" r="48935" b="6345"/>
          <a:stretch/>
        </p:blipFill>
        <p:spPr bwMode="auto">
          <a:xfrm>
            <a:off x="1360552" y="3124201"/>
            <a:ext cx="6005388" cy="168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251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Steps for Balancing Equations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</a:t>
            </a:r>
            <a:r>
              <a:rPr lang="en-US" b="1" dirty="0"/>
              <a:t>. Change the coefficients to make the number of atoms of each element equal on both 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7" t="41098" r="31108" b="35227"/>
          <a:stretch/>
        </p:blipFill>
        <p:spPr bwMode="auto">
          <a:xfrm>
            <a:off x="457200" y="3581400"/>
            <a:ext cx="7618448" cy="247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251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Steps for Balancing Equations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5</a:t>
            </a:r>
            <a:r>
              <a:rPr lang="en-US" b="1" dirty="0"/>
              <a:t>. Write the coefficients in their lowest possible ratio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Ratio is 1:1:2; so it is the lowest possible ratio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7" t="41098" r="31108" b="35227"/>
          <a:stretch/>
        </p:blipFill>
        <p:spPr bwMode="auto">
          <a:xfrm>
            <a:off x="685800" y="3810000"/>
            <a:ext cx="7618448" cy="247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251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Steps for Balancing Equations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6</a:t>
            </a:r>
            <a:r>
              <a:rPr lang="en-US" b="1" dirty="0"/>
              <a:t>. Check your work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Make sure the chemical formulas are       written correctly.</a:t>
            </a:r>
          </a:p>
          <a:p>
            <a:r>
              <a:rPr lang="en-US" b="1" dirty="0" smtClean="0"/>
              <a:t>Check that the number of atoms is equal on both sides.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7" t="41098" r="31108" b="35227"/>
          <a:stretch/>
        </p:blipFill>
        <p:spPr bwMode="auto">
          <a:xfrm>
            <a:off x="1219200" y="4515956"/>
            <a:ext cx="5562600" cy="181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26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Chemical Reactions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10.1 </a:t>
            </a:r>
            <a:r>
              <a:rPr lang="en-US" b="1" dirty="0"/>
              <a:t>Reactions and </a:t>
            </a:r>
            <a:r>
              <a:rPr lang="en-US" b="1" dirty="0" smtClean="0"/>
              <a:t>Equations</a:t>
            </a:r>
            <a:endParaRPr lang="en-US" dirty="0"/>
          </a:p>
          <a:p>
            <a:r>
              <a:rPr lang="en-US" b="1" dirty="0"/>
              <a:t>Evidence of Chemical Reactions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 process of which the atoms of one or more substances are rearranged to form different substances is called a </a:t>
            </a:r>
            <a:r>
              <a:rPr lang="en-US" b="1" dirty="0"/>
              <a:t>Chemical Reaction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Evidence of a Chemical Reaction</a:t>
            </a:r>
            <a:endParaRPr lang="en-US" dirty="0"/>
          </a:p>
          <a:p>
            <a:r>
              <a:rPr lang="en-US" b="1" dirty="0"/>
              <a:t>1</a:t>
            </a:r>
            <a:r>
              <a:rPr lang="en-US" b="1" dirty="0" smtClean="0"/>
              <a:t>. color change</a:t>
            </a:r>
            <a:endParaRPr lang="en-US" dirty="0"/>
          </a:p>
          <a:p>
            <a:r>
              <a:rPr lang="en-US" b="1" dirty="0"/>
              <a:t>2</a:t>
            </a:r>
            <a:r>
              <a:rPr lang="en-US" b="1" dirty="0" smtClean="0"/>
              <a:t>. formation of a solid (including smoke), liquid or gas</a:t>
            </a:r>
            <a:endParaRPr lang="en-US" dirty="0"/>
          </a:p>
          <a:p>
            <a:r>
              <a:rPr lang="en-US" b="1" dirty="0"/>
              <a:t>3</a:t>
            </a:r>
            <a:r>
              <a:rPr lang="en-US" b="1" dirty="0" smtClean="0"/>
              <a:t>. energy is released or absorbed (temp change), also gives off light, noise</a:t>
            </a:r>
            <a:endParaRPr lang="en-US" dirty="0"/>
          </a:p>
          <a:p>
            <a:r>
              <a:rPr lang="en-US" b="1" dirty="0"/>
              <a:t>4</a:t>
            </a:r>
            <a:r>
              <a:rPr lang="en-US" b="1" dirty="0" smtClean="0"/>
              <a:t>. odor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4" t="30114" r="29829" b="38258"/>
          <a:stretch/>
        </p:blipFill>
        <p:spPr bwMode="auto">
          <a:xfrm>
            <a:off x="6594764" y="304800"/>
            <a:ext cx="2549236" cy="231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44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Recommended order of balancing</a:t>
            </a:r>
            <a:endParaRPr lang="en-US" dirty="0"/>
          </a:p>
          <a:p>
            <a:r>
              <a:rPr lang="en-US" b="1" dirty="0"/>
              <a:t>1. Metals</a:t>
            </a:r>
            <a:endParaRPr lang="en-US" dirty="0"/>
          </a:p>
          <a:p>
            <a:r>
              <a:rPr lang="en-US" b="1" dirty="0"/>
              <a:t>2. Non-metals</a:t>
            </a:r>
            <a:endParaRPr lang="en-US" dirty="0"/>
          </a:p>
          <a:p>
            <a:r>
              <a:rPr lang="en-US" b="1" dirty="0"/>
              <a:t>3. Polyatomic ions</a:t>
            </a:r>
            <a:endParaRPr lang="en-US" dirty="0"/>
          </a:p>
          <a:p>
            <a:r>
              <a:rPr lang="en-US" b="1" dirty="0"/>
              <a:t>4 Oxygen and </a:t>
            </a:r>
            <a:r>
              <a:rPr lang="en-US" b="1" dirty="0" smtClean="0"/>
              <a:t>hydrogen</a:t>
            </a:r>
            <a:endParaRPr lang="en-US" dirty="0" smtClean="0"/>
          </a:p>
          <a:p>
            <a:endParaRPr lang="en-US" dirty="0"/>
          </a:p>
          <a:p>
            <a:r>
              <a:rPr lang="en-US" smtClean="0"/>
              <a:t>MgCl</a:t>
            </a:r>
            <a:r>
              <a:rPr lang="en-US" baseline="-25000"/>
              <a:t>2</a:t>
            </a:r>
            <a:r>
              <a:rPr lang="en-US" smtClean="0"/>
              <a:t>  </a:t>
            </a:r>
            <a:r>
              <a:rPr lang="en-US" dirty="0" smtClean="0"/>
              <a:t>+ Na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smtClean="0">
                <a:sym typeface="Wingdings" pitchFamily="2" charset="2"/>
              </a:rPr>
              <a:t>  MgO</a:t>
            </a:r>
            <a:r>
              <a:rPr lang="en-US" dirty="0" smtClean="0">
                <a:sym typeface="Wingdings" pitchFamily="2" charset="2"/>
              </a:rPr>
              <a:t>  +  </a:t>
            </a:r>
            <a:r>
              <a:rPr lang="en-US" dirty="0" err="1" smtClean="0">
                <a:sym typeface="Wingdings" pitchFamily="2" charset="2"/>
              </a:rPr>
              <a:t>NaCl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21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to balance these equations!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7" t="55479" r="7692" b="32191"/>
          <a:stretch>
            <a:fillRect/>
          </a:stretch>
        </p:blipFill>
        <p:spPr bwMode="auto">
          <a:xfrm>
            <a:off x="2514600" y="2299277"/>
            <a:ext cx="46863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7" t="54742" r="3847" b="42470"/>
          <a:stretch>
            <a:fillRect/>
          </a:stretch>
        </p:blipFill>
        <p:spPr bwMode="auto">
          <a:xfrm>
            <a:off x="1219200" y="4226791"/>
            <a:ext cx="662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your packet: Write a skeletal equation of the following reactions and </a:t>
            </a:r>
            <a:r>
              <a:rPr lang="en-US" smtClean="0"/>
              <a:t>then balance.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0" t="46233" r="9616" b="18086"/>
          <a:stretch>
            <a:fillRect/>
          </a:stretch>
        </p:blipFill>
        <p:spPr bwMode="auto">
          <a:xfrm>
            <a:off x="720436" y="2590800"/>
            <a:ext cx="77724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FeCl</a:t>
            </a:r>
            <a:r>
              <a:rPr lang="en-US" baseline="-25000" dirty="0" smtClean="0"/>
              <a:t>3(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 </a:t>
            </a:r>
            <a:r>
              <a:rPr lang="en-US" dirty="0" smtClean="0"/>
              <a:t>+  3NaOH  </a:t>
            </a:r>
            <a:r>
              <a:rPr lang="en-US" dirty="0" smtClean="0">
                <a:sym typeface="Wingdings" pitchFamily="2" charset="2"/>
              </a:rPr>
              <a:t> Fe(OH)</a:t>
            </a:r>
            <a:r>
              <a:rPr lang="en-US" baseline="-25000" dirty="0" smtClean="0">
                <a:sym typeface="Wingdings" pitchFamily="2" charset="2"/>
              </a:rPr>
              <a:t>3(s) </a:t>
            </a:r>
            <a:r>
              <a:rPr lang="en-US" smtClean="0">
                <a:sym typeface="Wingdings" pitchFamily="2" charset="2"/>
              </a:rPr>
              <a:t>+ 3NaCl</a:t>
            </a:r>
            <a:r>
              <a:rPr lang="en-US" baseline="-25000" smtClean="0">
                <a:sym typeface="Wingdings" pitchFamily="2" charset="2"/>
              </a:rPr>
              <a:t>(</a:t>
            </a:r>
            <a:r>
              <a:rPr lang="en-US" baseline="-25000" dirty="0" err="1" smtClean="0">
                <a:sym typeface="Wingdings" pitchFamily="2" charset="2"/>
              </a:rPr>
              <a:t>aq</a:t>
            </a:r>
            <a:r>
              <a:rPr lang="en-US" baseline="-25000" dirty="0" smtClean="0">
                <a:sym typeface="Wingdings" pitchFamily="2" charset="2"/>
              </a:rPr>
              <a:t>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CS</a:t>
            </a:r>
            <a:r>
              <a:rPr lang="en-US" baseline="-25000" dirty="0" smtClean="0">
                <a:sym typeface="Wingdings" pitchFamily="2" charset="2"/>
              </a:rPr>
              <a:t>2(L)  </a:t>
            </a:r>
            <a:r>
              <a:rPr lang="en-US" dirty="0" smtClean="0">
                <a:sym typeface="Wingdings" pitchFamily="2" charset="2"/>
              </a:rPr>
              <a:t>+ 3O</a:t>
            </a:r>
            <a:r>
              <a:rPr lang="en-US" baseline="-25000" dirty="0" smtClean="0">
                <a:sym typeface="Wingdings" pitchFamily="2" charset="2"/>
              </a:rPr>
              <a:t>2(g)</a:t>
            </a:r>
            <a:r>
              <a:rPr lang="en-US" dirty="0" smtClean="0">
                <a:sym typeface="Wingdings" pitchFamily="2" charset="2"/>
              </a:rPr>
              <a:t>   CO</a:t>
            </a:r>
            <a:r>
              <a:rPr lang="en-US" baseline="-25000" dirty="0" smtClean="0">
                <a:sym typeface="Wingdings" pitchFamily="2" charset="2"/>
              </a:rPr>
              <a:t>2(g)  </a:t>
            </a:r>
            <a:r>
              <a:rPr lang="en-US" dirty="0" smtClean="0">
                <a:sym typeface="Wingdings" pitchFamily="2" charset="2"/>
              </a:rPr>
              <a:t>+ 2SO</a:t>
            </a:r>
            <a:r>
              <a:rPr lang="en-US" baseline="-25000" dirty="0" smtClean="0">
                <a:sym typeface="Wingdings" pitchFamily="2" charset="2"/>
              </a:rPr>
              <a:t>2(g)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Zn</a:t>
            </a:r>
            <a:r>
              <a:rPr lang="en-US" baseline="-25000" dirty="0" smtClean="0">
                <a:sym typeface="Wingdings" pitchFamily="2" charset="2"/>
              </a:rPr>
              <a:t>(s)</a:t>
            </a:r>
            <a:r>
              <a:rPr lang="en-US" dirty="0" smtClean="0">
                <a:sym typeface="Wingdings" pitchFamily="2" charset="2"/>
              </a:rPr>
              <a:t> +  H2SO</a:t>
            </a:r>
            <a:r>
              <a:rPr lang="en-US" baseline="-25000" dirty="0" smtClean="0">
                <a:sym typeface="Wingdings" pitchFamily="2" charset="2"/>
              </a:rPr>
              <a:t>4(</a:t>
            </a:r>
            <a:r>
              <a:rPr lang="en-US" baseline="-25000" dirty="0" err="1" smtClean="0">
                <a:sym typeface="Wingdings" pitchFamily="2" charset="2"/>
              </a:rPr>
              <a:t>aq</a:t>
            </a:r>
            <a:r>
              <a:rPr lang="en-US" baseline="-25000" dirty="0" smtClean="0">
                <a:sym typeface="Wingdings" pitchFamily="2" charset="2"/>
              </a:rPr>
              <a:t>)</a:t>
            </a:r>
            <a:r>
              <a:rPr lang="en-US" dirty="0" smtClean="0">
                <a:sym typeface="Wingdings" pitchFamily="2" charset="2"/>
              </a:rPr>
              <a:t>    H</a:t>
            </a:r>
            <a:r>
              <a:rPr lang="en-US" baseline="-25000" dirty="0" smtClean="0">
                <a:sym typeface="Wingdings" pitchFamily="2" charset="2"/>
              </a:rPr>
              <a:t>2(g)   </a:t>
            </a:r>
            <a:r>
              <a:rPr lang="en-US" dirty="0" smtClean="0">
                <a:sym typeface="Wingdings" pitchFamily="2" charset="2"/>
              </a:rPr>
              <a:t>+   ZnSO</a:t>
            </a:r>
            <a:r>
              <a:rPr lang="en-US" baseline="-25000" dirty="0">
                <a:sym typeface="Wingdings" pitchFamily="2" charset="2"/>
              </a:rPr>
              <a:t>4</a:t>
            </a:r>
            <a:r>
              <a:rPr lang="en-US" baseline="-25000" dirty="0" smtClean="0">
                <a:sym typeface="Wingdings" pitchFamily="2" charset="2"/>
              </a:rPr>
              <a:t>(</a:t>
            </a:r>
            <a:r>
              <a:rPr lang="en-US" baseline="-25000" dirty="0" err="1" smtClean="0">
                <a:sym typeface="Wingdings" pitchFamily="2" charset="2"/>
              </a:rPr>
              <a:t>aq</a:t>
            </a:r>
            <a:r>
              <a:rPr lang="en-US" baseline="-25000" dirty="0" smtClean="0">
                <a:sym typeface="Wingdings" pitchFamily="2" charset="2"/>
              </a:rPr>
              <a:t>)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7116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Representing Chemical Reactions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Chemical Equations- are statements that chemists use to represent chemical reactions</a:t>
            </a:r>
            <a:endParaRPr lang="en-US" dirty="0"/>
          </a:p>
          <a:p>
            <a:r>
              <a:rPr lang="en-US" b="1" dirty="0"/>
              <a:t> </a:t>
            </a:r>
            <a:r>
              <a:rPr lang="en-US" b="1" dirty="0" smtClean="0"/>
              <a:t>They show:</a:t>
            </a:r>
            <a:endParaRPr lang="en-US" dirty="0"/>
          </a:p>
          <a:p>
            <a:r>
              <a:rPr lang="en-US" b="1" dirty="0" smtClean="0"/>
              <a:t>Reactants- the starting substances 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 smtClean="0"/>
              <a:t>Products- the substances formed during a reaction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Symbols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dirty="0" smtClean="0"/>
              <a:t>Chemical equations show the direction in which a reaction takes place, so, an arrow is used rather than an equals sign. You read the arrow as “react to produce” or “yield”.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t="38356" r="66879" b="10617"/>
          <a:stretch>
            <a:fillRect/>
          </a:stretch>
        </p:blipFill>
        <p:spPr bwMode="auto">
          <a:xfrm>
            <a:off x="6019800" y="762000"/>
            <a:ext cx="2794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9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Word Equations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Word </a:t>
            </a:r>
            <a:r>
              <a:rPr lang="en-US" dirty="0"/>
              <a:t>equations describe the reactants and products of chemical reactions. </a:t>
            </a:r>
          </a:p>
          <a:p>
            <a:r>
              <a:rPr lang="en-US" dirty="0"/>
              <a:t>Ex. reactant1 + reactant 2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product 1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  </a:t>
            </a:r>
            <a:r>
              <a:rPr lang="en-US" b="1" dirty="0"/>
              <a:t>iron(s) </a:t>
            </a:r>
            <a:r>
              <a:rPr lang="en-US" b="1" dirty="0" smtClean="0"/>
              <a:t>+ </a:t>
            </a:r>
            <a:r>
              <a:rPr lang="en-US" b="1" dirty="0"/>
              <a:t>chlorine(g)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iron(III) chloride(s)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This equation is read:  iron and chlorine react to produce iron(III)chloride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4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Skeleton Equations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skeleton equation uses chemical formulas rather than words to identify the reactants and the products.</a:t>
            </a:r>
          </a:p>
          <a:p>
            <a:r>
              <a:rPr lang="en-US" b="1" dirty="0"/>
              <a:t>Ex:</a:t>
            </a:r>
            <a:r>
              <a:rPr lang="en-US" dirty="0"/>
              <a:t>  </a:t>
            </a:r>
            <a:r>
              <a:rPr lang="en-US" b="1" dirty="0"/>
              <a:t>iron(s) </a:t>
            </a:r>
            <a:r>
              <a:rPr lang="en-US" b="1" dirty="0" smtClean="0"/>
              <a:t>+ </a:t>
            </a:r>
            <a:r>
              <a:rPr lang="en-US" b="1" dirty="0"/>
              <a:t>chlorine(g)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iron(III) chloride(s</a:t>
            </a:r>
            <a:r>
              <a:rPr lang="en-US" b="1" dirty="0" smtClean="0"/>
              <a:t>)</a:t>
            </a:r>
            <a:endParaRPr lang="en-US" dirty="0"/>
          </a:p>
          <a:p>
            <a:r>
              <a:rPr lang="en-US" b="1" dirty="0"/>
              <a:t>        Fe(s) + Cl</a:t>
            </a:r>
            <a:r>
              <a:rPr lang="en-US" b="1" baseline="-25000" dirty="0"/>
              <a:t>2</a:t>
            </a:r>
            <a:r>
              <a:rPr lang="en-US" b="1" dirty="0"/>
              <a:t>(g)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</a:t>
            </a:r>
            <a:r>
              <a:rPr lang="en-US" b="1" dirty="0" smtClean="0"/>
              <a:t>FeCl</a:t>
            </a:r>
            <a:r>
              <a:rPr lang="en-US" b="1" baseline="-25000" dirty="0"/>
              <a:t>3</a:t>
            </a:r>
            <a:r>
              <a:rPr lang="en-US" b="1" dirty="0" smtClean="0"/>
              <a:t> (</a:t>
            </a:r>
            <a:r>
              <a:rPr lang="en-US" b="1" dirty="0"/>
              <a:t>s)</a:t>
            </a:r>
            <a:endParaRPr lang="en-US" dirty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6" t="54261" r="51136" b="41193"/>
          <a:stretch/>
        </p:blipFill>
        <p:spPr bwMode="auto">
          <a:xfrm>
            <a:off x="2362200" y="4572000"/>
            <a:ext cx="2833255" cy="73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6" t="54261" r="51136" b="41193"/>
          <a:stretch/>
        </p:blipFill>
        <p:spPr bwMode="auto">
          <a:xfrm>
            <a:off x="2514600" y="4724400"/>
            <a:ext cx="2833255" cy="73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8" t="67552" r="49716" b="27397"/>
          <a:stretch/>
        </p:blipFill>
        <p:spPr bwMode="auto">
          <a:xfrm>
            <a:off x="1219200" y="5463512"/>
            <a:ext cx="607052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5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66110" r="43867" b="7535"/>
          <a:stretch>
            <a:fillRect/>
          </a:stretch>
        </p:blipFill>
        <p:spPr bwMode="auto">
          <a:xfrm>
            <a:off x="990600" y="838200"/>
            <a:ext cx="6316579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98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Ionic Compound Formulas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Review.</a:t>
            </a:r>
          </a:p>
          <a:p>
            <a:r>
              <a:rPr lang="en-US" dirty="0" smtClean="0"/>
              <a:t>1. Write the symbols</a:t>
            </a:r>
          </a:p>
          <a:p>
            <a:r>
              <a:rPr lang="en-US" dirty="0" smtClean="0"/>
              <a:t>2. Write the charges</a:t>
            </a:r>
          </a:p>
          <a:p>
            <a:r>
              <a:rPr lang="en-US" dirty="0" smtClean="0"/>
              <a:t>3. Cross the charges from top to bottom.</a:t>
            </a:r>
          </a:p>
          <a:p>
            <a:r>
              <a:rPr lang="en-US" dirty="0" smtClean="0"/>
              <a:t>4. Remove the charges</a:t>
            </a:r>
          </a:p>
          <a:p>
            <a:r>
              <a:rPr lang="en-US" dirty="0" smtClean="0"/>
              <a:t>5. Simplify the numbers (ratios) and remove the ones.</a:t>
            </a:r>
          </a:p>
          <a:p>
            <a:r>
              <a:rPr lang="en-US" dirty="0" smtClean="0"/>
              <a:t>Reminder: treat polyatomic ions as one 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Balancing Chemical Equations.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law of conservation of matter states that, in a chemical change, matter is neither created nor destroyed. </a:t>
            </a:r>
          </a:p>
        </p:txBody>
      </p:sp>
      <p:pic>
        <p:nvPicPr>
          <p:cNvPr id="1029" name="Picture 5" descr="http://t1.gstatic.com/images?q=tbn:ANd9GcRlLjPcrciRCwpKNmARQWBQhqunq_IASrqBbbSqB6Mgyh6yapCqy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5105400" cy="370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517</Words>
  <Application>Microsoft Office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Chemical Reactions </vt:lpstr>
      <vt:lpstr>Chemical Reactions </vt:lpstr>
      <vt:lpstr>Representing Chemical Reactions </vt:lpstr>
      <vt:lpstr>Symbols </vt:lpstr>
      <vt:lpstr>Word Equations </vt:lpstr>
      <vt:lpstr>Skeleton Equations </vt:lpstr>
      <vt:lpstr>PowerPoint Presentation</vt:lpstr>
      <vt:lpstr>Writing Ionic Compound Formulas </vt:lpstr>
      <vt:lpstr>Balancing Chemical Equations. </vt:lpstr>
      <vt:lpstr>Balancing Chemical Equations. </vt:lpstr>
      <vt:lpstr>Balancing Chemical Equations. </vt:lpstr>
      <vt:lpstr>Balancing Chemical Equations. </vt:lpstr>
      <vt:lpstr>Steps for Balancing Equations </vt:lpstr>
      <vt:lpstr>Steps for Balancing Equations </vt:lpstr>
      <vt:lpstr>Steps for Balancing Equations </vt:lpstr>
      <vt:lpstr>Steps for Balancing Equations </vt:lpstr>
      <vt:lpstr>Steps for Balancing Equations </vt:lpstr>
      <vt:lpstr>Steps for Balancing Equations </vt:lpstr>
      <vt:lpstr>Steps for Balancing Equations </vt:lpstr>
      <vt:lpstr>PowerPoint Presentation</vt:lpstr>
      <vt:lpstr>Try to balance these equations!</vt:lpstr>
      <vt:lpstr>Do Now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Reactions</dc:title>
  <dc:creator>mock</dc:creator>
  <cp:lastModifiedBy>mock</cp:lastModifiedBy>
  <cp:revision>16</cp:revision>
  <dcterms:created xsi:type="dcterms:W3CDTF">2013-02-04T12:54:21Z</dcterms:created>
  <dcterms:modified xsi:type="dcterms:W3CDTF">2013-02-07T15:03:04Z</dcterms:modified>
</cp:coreProperties>
</file>